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5"/>
  </p:notesMasterIdLst>
  <p:sldIdLst>
    <p:sldId id="258" r:id="rId2"/>
    <p:sldId id="259" r:id="rId3"/>
    <p:sldId id="260" r:id="rId4"/>
    <p:sldId id="275" r:id="rId5"/>
    <p:sldId id="264" r:id="rId6"/>
    <p:sldId id="276" r:id="rId7"/>
    <p:sldId id="267" r:id="rId8"/>
    <p:sldId id="269" r:id="rId9"/>
    <p:sldId id="277" r:id="rId10"/>
    <p:sldId id="270" r:id="rId11"/>
    <p:sldId id="278" r:id="rId12"/>
    <p:sldId id="27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8"/>
    <p:restoredTop sz="76676"/>
  </p:normalViewPr>
  <p:slideViewPr>
    <p:cSldViewPr snapToGrid="0">
      <p:cViewPr varScale="1">
        <p:scale>
          <a:sx n="90" d="100"/>
          <a:sy n="90" d="100"/>
        </p:scale>
        <p:origin x="1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51B1E-C61F-49C9-A27E-61AB7270A16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8ACA848-27BC-4035-9644-03A85215D16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Ευκαιριες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B80C704F-BE28-4DD9-B869-A60AE0C40652}" type="parTrans" cxnId="{8A1BF7AB-EDA4-42FD-A6C9-B9ADFE2FF3CF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E090E1-D55D-446A-9B19-3DB563D16FFA}" type="sibTrans" cxnId="{8A1BF7AB-EDA4-42FD-A6C9-B9ADFE2FF3C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DCF681-EAD2-4FF8-85FC-D681E1015F2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χρηματα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9FB97C-FD63-4EB9-A110-912983D1D88F}" type="parTrans" cxnId="{1D6B23D6-DEA0-4777-B293-225F9099D993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4752DD-E847-4DE3-9895-290E379D1142}" type="sibTrans" cxnId="{1D6B23D6-DEA0-4777-B293-225F9099D99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D99F27-9688-4F11-B95B-5174B54AEA8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ικανοποιηση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C5021E-366C-44CC-8AAC-2489865DAF41}" type="parTrans" cxnId="{F15447AE-C645-4C10-96DE-FAB366EC5AD1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36F7AB-A28A-4162-9AA3-BB5FDF296402}" type="sibTrans" cxnId="{F15447AE-C645-4C10-96DE-FAB366EC5AD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676C44-B4FB-4451-B6DC-C2C37AE52CF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αυθεντικοτητα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CBDAC-88F3-42B5-ABB2-2C3719C667C9}" type="parTrans" cxnId="{E8C38200-75E6-41A3-9544-1CCDF8898737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45B11E-57A4-4838-92AE-D3AC4C2AEF1A}" type="sibTrans" cxnId="{E8C38200-75E6-41A3-9544-1CCDF889873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250555-E686-4983-A3CF-AF6D17FF8EC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l-GR" dirty="0" err="1">
              <a:latin typeface="Arial" panose="020B0604020202020204" pitchFamily="34" charset="0"/>
              <a:cs typeface="Arial" panose="020B0604020202020204" pitchFamily="34" charset="0"/>
            </a:rPr>
            <a:t>ελεγχοσ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E58999-0EAD-44D0-BE59-3B4D6C7361AD}" type="parTrans" cxnId="{0A86DFAC-1161-4A4C-8433-CFA451129E71}">
      <dgm:prSet/>
      <dgm:spPr/>
      <dgm:t>
        <a:bodyPr/>
        <a:lstStyle/>
        <a:p>
          <a:endParaRPr lang="en-US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6C9F54-EBAC-4B52-9E04-5D42E11D99BB}" type="sibTrans" cxnId="{0A86DFAC-1161-4A4C-8433-CFA451129E7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D14EC7-4893-4653-9E49-7FDA134C5C99}" type="pres">
      <dgm:prSet presAssocID="{19351B1E-C61F-49C9-A27E-61AB7270A161}" presName="root" presStyleCnt="0">
        <dgm:presLayoutVars>
          <dgm:dir/>
          <dgm:resizeHandles val="exact"/>
        </dgm:presLayoutVars>
      </dgm:prSet>
      <dgm:spPr/>
    </dgm:pt>
    <dgm:pt modelId="{A7D28F13-D949-4F4F-8FA9-36F16B4CD21C}" type="pres">
      <dgm:prSet presAssocID="{C8ACA848-27BC-4035-9644-03A85215D166}" presName="compNode" presStyleCnt="0"/>
      <dgm:spPr/>
    </dgm:pt>
    <dgm:pt modelId="{1F71C949-A173-407B-8D63-1FCFE024CDFE}" type="pres">
      <dgm:prSet presAssocID="{C8ACA848-27BC-4035-9644-03A85215D166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E6ADCF6D-51E7-493F-B49E-4585C805A73A}" type="pres">
      <dgm:prSet presAssocID="{C8ACA848-27BC-4035-9644-03A85215D166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6472245-A98C-43CA-B223-9BA723192AFD}" type="pres">
      <dgm:prSet presAssocID="{C8ACA848-27BC-4035-9644-03A85215D166}" presName="spaceRect" presStyleCnt="0"/>
      <dgm:spPr/>
    </dgm:pt>
    <dgm:pt modelId="{2EB75D17-7AF8-40E2-B32B-56F9070ADC66}" type="pres">
      <dgm:prSet presAssocID="{C8ACA848-27BC-4035-9644-03A85215D166}" presName="textRect" presStyleLbl="revTx" presStyleIdx="0" presStyleCnt="5">
        <dgm:presLayoutVars>
          <dgm:chMax val="1"/>
          <dgm:chPref val="1"/>
        </dgm:presLayoutVars>
      </dgm:prSet>
      <dgm:spPr/>
    </dgm:pt>
    <dgm:pt modelId="{1A0C7072-8BD2-4955-AB22-3769757DD68E}" type="pres">
      <dgm:prSet presAssocID="{0FE090E1-D55D-446A-9B19-3DB563D16FFA}" presName="sibTrans" presStyleCnt="0"/>
      <dgm:spPr/>
    </dgm:pt>
    <dgm:pt modelId="{0C5D2B82-BF3C-4123-8EC3-ABDC13A2BFDF}" type="pres">
      <dgm:prSet presAssocID="{22DCF681-EAD2-4FF8-85FC-D681E1015F2A}" presName="compNode" presStyleCnt="0"/>
      <dgm:spPr/>
    </dgm:pt>
    <dgm:pt modelId="{8EBB0661-F642-4FCF-A304-3EC7C2719B94}" type="pres">
      <dgm:prSet presAssocID="{22DCF681-EAD2-4FF8-85FC-D681E1015F2A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9773670-3EC5-4C35-9387-37892C23288C}" type="pres">
      <dgm:prSet presAssocID="{22DCF681-EAD2-4FF8-85FC-D681E1015F2A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B056C830-8729-4CA6-ADB9-7EA451DFE8B3}" type="pres">
      <dgm:prSet presAssocID="{22DCF681-EAD2-4FF8-85FC-D681E1015F2A}" presName="spaceRect" presStyleCnt="0"/>
      <dgm:spPr/>
    </dgm:pt>
    <dgm:pt modelId="{A1195637-2CFA-47DA-935E-AE7B99F554D2}" type="pres">
      <dgm:prSet presAssocID="{22DCF681-EAD2-4FF8-85FC-D681E1015F2A}" presName="textRect" presStyleLbl="revTx" presStyleIdx="1" presStyleCnt="5">
        <dgm:presLayoutVars>
          <dgm:chMax val="1"/>
          <dgm:chPref val="1"/>
        </dgm:presLayoutVars>
      </dgm:prSet>
      <dgm:spPr/>
    </dgm:pt>
    <dgm:pt modelId="{3B8817D9-1B23-45A7-9A01-9E0FE210065D}" type="pres">
      <dgm:prSet presAssocID="{B64752DD-E847-4DE3-9895-290E379D1142}" presName="sibTrans" presStyleCnt="0"/>
      <dgm:spPr/>
    </dgm:pt>
    <dgm:pt modelId="{E584D46F-9CEB-43DE-959F-AFC2328F1ED5}" type="pres">
      <dgm:prSet presAssocID="{FBD99F27-9688-4F11-B95B-5174B54AEA8C}" presName="compNode" presStyleCnt="0"/>
      <dgm:spPr/>
    </dgm:pt>
    <dgm:pt modelId="{D108F461-4B4F-4F9E-B3BE-7E3556A044A7}" type="pres">
      <dgm:prSet presAssocID="{FBD99F27-9688-4F11-B95B-5174B54AEA8C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3F406A8-3887-4EDA-BF73-F65560171C8D}" type="pres">
      <dgm:prSet presAssocID="{FBD99F27-9688-4F11-B95B-5174B54AEA8C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123332BD-B345-4FD9-AB93-3F88B04A1408}" type="pres">
      <dgm:prSet presAssocID="{FBD99F27-9688-4F11-B95B-5174B54AEA8C}" presName="spaceRect" presStyleCnt="0"/>
      <dgm:spPr/>
    </dgm:pt>
    <dgm:pt modelId="{20D4781F-4803-4964-9A7B-5878F55B4D43}" type="pres">
      <dgm:prSet presAssocID="{FBD99F27-9688-4F11-B95B-5174B54AEA8C}" presName="textRect" presStyleLbl="revTx" presStyleIdx="2" presStyleCnt="5">
        <dgm:presLayoutVars>
          <dgm:chMax val="1"/>
          <dgm:chPref val="1"/>
        </dgm:presLayoutVars>
      </dgm:prSet>
      <dgm:spPr/>
    </dgm:pt>
    <dgm:pt modelId="{C4319D43-5B81-4FBF-AC2F-620F6ED9F813}" type="pres">
      <dgm:prSet presAssocID="{6136F7AB-A28A-4162-9AA3-BB5FDF296402}" presName="sibTrans" presStyleCnt="0"/>
      <dgm:spPr/>
    </dgm:pt>
    <dgm:pt modelId="{32D2BACD-F9BE-4D55-B4CD-B4F5E7C84CFA}" type="pres">
      <dgm:prSet presAssocID="{2B676C44-B4FB-4451-B6DC-C2C37AE52CFF}" presName="compNode" presStyleCnt="0"/>
      <dgm:spPr/>
    </dgm:pt>
    <dgm:pt modelId="{9085D19A-0EC5-41E2-B740-5017EDE11E4C}" type="pres">
      <dgm:prSet presAssocID="{2B676C44-B4FB-4451-B6DC-C2C37AE52CFF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FD6CB2E3-16E5-43DE-8182-4D602ED47058}" type="pres">
      <dgm:prSet presAssocID="{2B676C44-B4FB-4451-B6DC-C2C37AE52CFF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2ABC846C-78EA-45F3-AD74-95A50F0420C0}" type="pres">
      <dgm:prSet presAssocID="{2B676C44-B4FB-4451-B6DC-C2C37AE52CFF}" presName="spaceRect" presStyleCnt="0"/>
      <dgm:spPr/>
    </dgm:pt>
    <dgm:pt modelId="{0106E4DB-C74C-4B6B-AEFE-2FF9EE291FF9}" type="pres">
      <dgm:prSet presAssocID="{2B676C44-B4FB-4451-B6DC-C2C37AE52CFF}" presName="textRect" presStyleLbl="revTx" presStyleIdx="3" presStyleCnt="5">
        <dgm:presLayoutVars>
          <dgm:chMax val="1"/>
          <dgm:chPref val="1"/>
        </dgm:presLayoutVars>
      </dgm:prSet>
      <dgm:spPr/>
    </dgm:pt>
    <dgm:pt modelId="{5541E013-BBB2-4F0A-848C-150B7CC055D1}" type="pres">
      <dgm:prSet presAssocID="{A545B11E-57A4-4838-92AE-D3AC4C2AEF1A}" presName="sibTrans" presStyleCnt="0"/>
      <dgm:spPr/>
    </dgm:pt>
    <dgm:pt modelId="{E6ED08C2-A4D8-4DC3-A8AC-DABB353775D3}" type="pres">
      <dgm:prSet presAssocID="{A3250555-E686-4983-A3CF-AF6D17FF8EC6}" presName="compNode" presStyleCnt="0"/>
      <dgm:spPr/>
    </dgm:pt>
    <dgm:pt modelId="{25EE28A8-FE84-4100-9CFD-100F2D3BA444}" type="pres">
      <dgm:prSet presAssocID="{A3250555-E686-4983-A3CF-AF6D17FF8EC6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6DD876DE-FC43-4E84-B45E-2105C3A7977D}" type="pres">
      <dgm:prSet presAssocID="{A3250555-E686-4983-A3CF-AF6D17FF8EC6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151CE63C-79EB-4109-906D-F43D6CD46924}" type="pres">
      <dgm:prSet presAssocID="{A3250555-E686-4983-A3CF-AF6D17FF8EC6}" presName="spaceRect" presStyleCnt="0"/>
      <dgm:spPr/>
    </dgm:pt>
    <dgm:pt modelId="{3B8E94BE-EBF5-4332-8A99-F74A61E41B48}" type="pres">
      <dgm:prSet presAssocID="{A3250555-E686-4983-A3CF-AF6D17FF8EC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8C38200-75E6-41A3-9544-1CCDF8898737}" srcId="{19351B1E-C61F-49C9-A27E-61AB7270A161}" destId="{2B676C44-B4FB-4451-B6DC-C2C37AE52CFF}" srcOrd="3" destOrd="0" parTransId="{67CCBDAC-88F3-42B5-ABB2-2C3719C667C9}" sibTransId="{A545B11E-57A4-4838-92AE-D3AC4C2AEF1A}"/>
    <dgm:cxn modelId="{EDBEED17-024E-1B44-A3A3-36AA8CBABB42}" type="presOf" srcId="{C8ACA848-27BC-4035-9644-03A85215D166}" destId="{2EB75D17-7AF8-40E2-B32B-56F9070ADC66}" srcOrd="0" destOrd="0" presId="urn:microsoft.com/office/officeart/2018/5/layout/IconLeafLabelList"/>
    <dgm:cxn modelId="{7BAFAF89-58B6-AB4A-B3DD-6CFF9DC6E7D4}" type="presOf" srcId="{A3250555-E686-4983-A3CF-AF6D17FF8EC6}" destId="{3B8E94BE-EBF5-4332-8A99-F74A61E41B48}" srcOrd="0" destOrd="0" presId="urn:microsoft.com/office/officeart/2018/5/layout/IconLeafLabelList"/>
    <dgm:cxn modelId="{8A1BF7AB-EDA4-42FD-A6C9-B9ADFE2FF3CF}" srcId="{19351B1E-C61F-49C9-A27E-61AB7270A161}" destId="{C8ACA848-27BC-4035-9644-03A85215D166}" srcOrd="0" destOrd="0" parTransId="{B80C704F-BE28-4DD9-B869-A60AE0C40652}" sibTransId="{0FE090E1-D55D-446A-9B19-3DB563D16FFA}"/>
    <dgm:cxn modelId="{0A86DFAC-1161-4A4C-8433-CFA451129E71}" srcId="{19351B1E-C61F-49C9-A27E-61AB7270A161}" destId="{A3250555-E686-4983-A3CF-AF6D17FF8EC6}" srcOrd="4" destOrd="0" parTransId="{2BE58999-0EAD-44D0-BE59-3B4D6C7361AD}" sibTransId="{956C9F54-EBAC-4B52-9E04-5D42E11D99BB}"/>
    <dgm:cxn modelId="{F15447AE-C645-4C10-96DE-FAB366EC5AD1}" srcId="{19351B1E-C61F-49C9-A27E-61AB7270A161}" destId="{FBD99F27-9688-4F11-B95B-5174B54AEA8C}" srcOrd="2" destOrd="0" parTransId="{2DC5021E-366C-44CC-8AAC-2489865DAF41}" sibTransId="{6136F7AB-A28A-4162-9AA3-BB5FDF296402}"/>
    <dgm:cxn modelId="{5F742FB3-3F51-1E49-9F10-F360BA95210D}" type="presOf" srcId="{2B676C44-B4FB-4451-B6DC-C2C37AE52CFF}" destId="{0106E4DB-C74C-4B6B-AEFE-2FF9EE291FF9}" srcOrd="0" destOrd="0" presId="urn:microsoft.com/office/officeart/2018/5/layout/IconLeafLabelList"/>
    <dgm:cxn modelId="{94628EBE-6198-D341-8400-E6623C1582AC}" type="presOf" srcId="{FBD99F27-9688-4F11-B95B-5174B54AEA8C}" destId="{20D4781F-4803-4964-9A7B-5878F55B4D43}" srcOrd="0" destOrd="0" presId="urn:microsoft.com/office/officeart/2018/5/layout/IconLeafLabelList"/>
    <dgm:cxn modelId="{F8417DC0-2EA2-C84E-B841-513064872A6C}" type="presOf" srcId="{22DCF681-EAD2-4FF8-85FC-D681E1015F2A}" destId="{A1195637-2CFA-47DA-935E-AE7B99F554D2}" srcOrd="0" destOrd="0" presId="urn:microsoft.com/office/officeart/2018/5/layout/IconLeafLabelList"/>
    <dgm:cxn modelId="{1D6B23D6-DEA0-4777-B293-225F9099D993}" srcId="{19351B1E-C61F-49C9-A27E-61AB7270A161}" destId="{22DCF681-EAD2-4FF8-85FC-D681E1015F2A}" srcOrd="1" destOrd="0" parTransId="{F89FB97C-FD63-4EB9-A110-912983D1D88F}" sibTransId="{B64752DD-E847-4DE3-9895-290E379D1142}"/>
    <dgm:cxn modelId="{5033ABDB-BC23-8442-A024-27061C82D541}" type="presOf" srcId="{19351B1E-C61F-49C9-A27E-61AB7270A161}" destId="{55D14EC7-4893-4653-9E49-7FDA134C5C99}" srcOrd="0" destOrd="0" presId="urn:microsoft.com/office/officeart/2018/5/layout/IconLeafLabelList"/>
    <dgm:cxn modelId="{5BF8C1C0-07D6-B24E-B2C4-450E35351D58}" type="presParOf" srcId="{55D14EC7-4893-4653-9E49-7FDA134C5C99}" destId="{A7D28F13-D949-4F4F-8FA9-36F16B4CD21C}" srcOrd="0" destOrd="0" presId="urn:microsoft.com/office/officeart/2018/5/layout/IconLeafLabelList"/>
    <dgm:cxn modelId="{0D802746-434A-B046-A3C6-B3A91EEFC31D}" type="presParOf" srcId="{A7D28F13-D949-4F4F-8FA9-36F16B4CD21C}" destId="{1F71C949-A173-407B-8D63-1FCFE024CDFE}" srcOrd="0" destOrd="0" presId="urn:microsoft.com/office/officeart/2018/5/layout/IconLeafLabelList"/>
    <dgm:cxn modelId="{7F337FF3-930C-FA47-99EB-722F9EDDD900}" type="presParOf" srcId="{A7D28F13-D949-4F4F-8FA9-36F16B4CD21C}" destId="{E6ADCF6D-51E7-493F-B49E-4585C805A73A}" srcOrd="1" destOrd="0" presId="urn:microsoft.com/office/officeart/2018/5/layout/IconLeafLabelList"/>
    <dgm:cxn modelId="{F14A2E9B-1194-794C-A9CE-2DC560A8461D}" type="presParOf" srcId="{A7D28F13-D949-4F4F-8FA9-36F16B4CD21C}" destId="{76472245-A98C-43CA-B223-9BA723192AFD}" srcOrd="2" destOrd="0" presId="urn:microsoft.com/office/officeart/2018/5/layout/IconLeafLabelList"/>
    <dgm:cxn modelId="{AAA5B3F6-5011-E549-9749-C58F0166647F}" type="presParOf" srcId="{A7D28F13-D949-4F4F-8FA9-36F16B4CD21C}" destId="{2EB75D17-7AF8-40E2-B32B-56F9070ADC66}" srcOrd="3" destOrd="0" presId="urn:microsoft.com/office/officeart/2018/5/layout/IconLeafLabelList"/>
    <dgm:cxn modelId="{FC97B440-CBF3-A147-871B-771E33036D76}" type="presParOf" srcId="{55D14EC7-4893-4653-9E49-7FDA134C5C99}" destId="{1A0C7072-8BD2-4955-AB22-3769757DD68E}" srcOrd="1" destOrd="0" presId="urn:microsoft.com/office/officeart/2018/5/layout/IconLeafLabelList"/>
    <dgm:cxn modelId="{FEB41B61-12CE-0A41-AE20-3FD919A86A9E}" type="presParOf" srcId="{55D14EC7-4893-4653-9E49-7FDA134C5C99}" destId="{0C5D2B82-BF3C-4123-8EC3-ABDC13A2BFDF}" srcOrd="2" destOrd="0" presId="urn:microsoft.com/office/officeart/2018/5/layout/IconLeafLabelList"/>
    <dgm:cxn modelId="{F7642040-FA76-224F-9602-5B312B3DC956}" type="presParOf" srcId="{0C5D2B82-BF3C-4123-8EC3-ABDC13A2BFDF}" destId="{8EBB0661-F642-4FCF-A304-3EC7C2719B94}" srcOrd="0" destOrd="0" presId="urn:microsoft.com/office/officeart/2018/5/layout/IconLeafLabelList"/>
    <dgm:cxn modelId="{0D62CE54-8FF1-354F-B987-CCAD6F7820B9}" type="presParOf" srcId="{0C5D2B82-BF3C-4123-8EC3-ABDC13A2BFDF}" destId="{29773670-3EC5-4C35-9387-37892C23288C}" srcOrd="1" destOrd="0" presId="urn:microsoft.com/office/officeart/2018/5/layout/IconLeafLabelList"/>
    <dgm:cxn modelId="{68A0B400-0130-694E-969E-5FE28884B6FD}" type="presParOf" srcId="{0C5D2B82-BF3C-4123-8EC3-ABDC13A2BFDF}" destId="{B056C830-8729-4CA6-ADB9-7EA451DFE8B3}" srcOrd="2" destOrd="0" presId="urn:microsoft.com/office/officeart/2018/5/layout/IconLeafLabelList"/>
    <dgm:cxn modelId="{F9CCEB01-7AE4-CF4B-98D1-9F55FE69451D}" type="presParOf" srcId="{0C5D2B82-BF3C-4123-8EC3-ABDC13A2BFDF}" destId="{A1195637-2CFA-47DA-935E-AE7B99F554D2}" srcOrd="3" destOrd="0" presId="urn:microsoft.com/office/officeart/2018/5/layout/IconLeafLabelList"/>
    <dgm:cxn modelId="{A402715C-A583-CD43-BD81-624D4E556AD2}" type="presParOf" srcId="{55D14EC7-4893-4653-9E49-7FDA134C5C99}" destId="{3B8817D9-1B23-45A7-9A01-9E0FE210065D}" srcOrd="3" destOrd="0" presId="urn:microsoft.com/office/officeart/2018/5/layout/IconLeafLabelList"/>
    <dgm:cxn modelId="{5B7AFD88-B77E-6443-958F-6F22AAAFB1AE}" type="presParOf" srcId="{55D14EC7-4893-4653-9E49-7FDA134C5C99}" destId="{E584D46F-9CEB-43DE-959F-AFC2328F1ED5}" srcOrd="4" destOrd="0" presId="urn:microsoft.com/office/officeart/2018/5/layout/IconLeafLabelList"/>
    <dgm:cxn modelId="{9F1C4A4B-04DA-4042-80BF-EFF0A1229FD2}" type="presParOf" srcId="{E584D46F-9CEB-43DE-959F-AFC2328F1ED5}" destId="{D108F461-4B4F-4F9E-B3BE-7E3556A044A7}" srcOrd="0" destOrd="0" presId="urn:microsoft.com/office/officeart/2018/5/layout/IconLeafLabelList"/>
    <dgm:cxn modelId="{5196937E-F0ED-5D4E-8303-D66427B2174C}" type="presParOf" srcId="{E584D46F-9CEB-43DE-959F-AFC2328F1ED5}" destId="{23F406A8-3887-4EDA-BF73-F65560171C8D}" srcOrd="1" destOrd="0" presId="urn:microsoft.com/office/officeart/2018/5/layout/IconLeafLabelList"/>
    <dgm:cxn modelId="{F8B05A0B-9DE7-2A4B-9150-E42EDAB35912}" type="presParOf" srcId="{E584D46F-9CEB-43DE-959F-AFC2328F1ED5}" destId="{123332BD-B345-4FD9-AB93-3F88B04A1408}" srcOrd="2" destOrd="0" presId="urn:microsoft.com/office/officeart/2018/5/layout/IconLeafLabelList"/>
    <dgm:cxn modelId="{A6987A66-74ED-F447-A821-5E4AA60AC9FE}" type="presParOf" srcId="{E584D46F-9CEB-43DE-959F-AFC2328F1ED5}" destId="{20D4781F-4803-4964-9A7B-5878F55B4D43}" srcOrd="3" destOrd="0" presId="urn:microsoft.com/office/officeart/2018/5/layout/IconLeafLabelList"/>
    <dgm:cxn modelId="{E0F764DF-D625-7043-88BE-08ADF568654C}" type="presParOf" srcId="{55D14EC7-4893-4653-9E49-7FDA134C5C99}" destId="{C4319D43-5B81-4FBF-AC2F-620F6ED9F813}" srcOrd="5" destOrd="0" presId="urn:microsoft.com/office/officeart/2018/5/layout/IconLeafLabelList"/>
    <dgm:cxn modelId="{797A62B0-EDED-124E-A02D-04A57C50181B}" type="presParOf" srcId="{55D14EC7-4893-4653-9E49-7FDA134C5C99}" destId="{32D2BACD-F9BE-4D55-B4CD-B4F5E7C84CFA}" srcOrd="6" destOrd="0" presId="urn:microsoft.com/office/officeart/2018/5/layout/IconLeafLabelList"/>
    <dgm:cxn modelId="{75EF3FD7-2978-B249-B905-42E7027BE6EE}" type="presParOf" srcId="{32D2BACD-F9BE-4D55-B4CD-B4F5E7C84CFA}" destId="{9085D19A-0EC5-41E2-B740-5017EDE11E4C}" srcOrd="0" destOrd="0" presId="urn:microsoft.com/office/officeart/2018/5/layout/IconLeafLabelList"/>
    <dgm:cxn modelId="{E88943B5-9B7E-8443-922D-20B94FF14FD6}" type="presParOf" srcId="{32D2BACD-F9BE-4D55-B4CD-B4F5E7C84CFA}" destId="{FD6CB2E3-16E5-43DE-8182-4D602ED47058}" srcOrd="1" destOrd="0" presId="urn:microsoft.com/office/officeart/2018/5/layout/IconLeafLabelList"/>
    <dgm:cxn modelId="{6BF42325-4B3D-1143-876B-3F45FC801AD7}" type="presParOf" srcId="{32D2BACD-F9BE-4D55-B4CD-B4F5E7C84CFA}" destId="{2ABC846C-78EA-45F3-AD74-95A50F0420C0}" srcOrd="2" destOrd="0" presId="urn:microsoft.com/office/officeart/2018/5/layout/IconLeafLabelList"/>
    <dgm:cxn modelId="{CBDFA061-DAD2-814D-AA4F-8DAA798C34C7}" type="presParOf" srcId="{32D2BACD-F9BE-4D55-B4CD-B4F5E7C84CFA}" destId="{0106E4DB-C74C-4B6B-AEFE-2FF9EE291FF9}" srcOrd="3" destOrd="0" presId="urn:microsoft.com/office/officeart/2018/5/layout/IconLeafLabelList"/>
    <dgm:cxn modelId="{8B019EC1-1D00-5B44-A48D-A217AE23FBFA}" type="presParOf" srcId="{55D14EC7-4893-4653-9E49-7FDA134C5C99}" destId="{5541E013-BBB2-4F0A-848C-150B7CC055D1}" srcOrd="7" destOrd="0" presId="urn:microsoft.com/office/officeart/2018/5/layout/IconLeafLabelList"/>
    <dgm:cxn modelId="{9C58D6D7-1446-E147-837D-12B762163DBF}" type="presParOf" srcId="{55D14EC7-4893-4653-9E49-7FDA134C5C99}" destId="{E6ED08C2-A4D8-4DC3-A8AC-DABB353775D3}" srcOrd="8" destOrd="0" presId="urn:microsoft.com/office/officeart/2018/5/layout/IconLeafLabelList"/>
    <dgm:cxn modelId="{95FF0EB9-F21F-F74F-9BF0-15B2ADDC5555}" type="presParOf" srcId="{E6ED08C2-A4D8-4DC3-A8AC-DABB353775D3}" destId="{25EE28A8-FE84-4100-9CFD-100F2D3BA444}" srcOrd="0" destOrd="0" presId="urn:microsoft.com/office/officeart/2018/5/layout/IconLeafLabelList"/>
    <dgm:cxn modelId="{F1E42809-7E47-CB4A-AD2D-846372BB13FA}" type="presParOf" srcId="{E6ED08C2-A4D8-4DC3-A8AC-DABB353775D3}" destId="{6DD876DE-FC43-4E84-B45E-2105C3A7977D}" srcOrd="1" destOrd="0" presId="urn:microsoft.com/office/officeart/2018/5/layout/IconLeafLabelList"/>
    <dgm:cxn modelId="{97FD7619-BFA8-4441-8ACD-C01F0F585DC1}" type="presParOf" srcId="{E6ED08C2-A4D8-4DC3-A8AC-DABB353775D3}" destId="{151CE63C-79EB-4109-906D-F43D6CD46924}" srcOrd="2" destOrd="0" presId="urn:microsoft.com/office/officeart/2018/5/layout/IconLeafLabelList"/>
    <dgm:cxn modelId="{A02484B2-DF44-CA4D-86A0-9D8175F756EF}" type="presParOf" srcId="{E6ED08C2-A4D8-4DC3-A8AC-DABB353775D3}" destId="{3B8E94BE-EBF5-4332-8A99-F74A61E41B48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71C949-A173-407B-8D63-1FCFE024CDFE}">
      <dsp:nvSpPr>
        <dsp:cNvPr id="0" name=""/>
        <dsp:cNvSpPr/>
      </dsp:nvSpPr>
      <dsp:spPr>
        <a:xfrm>
          <a:off x="343371" y="744450"/>
          <a:ext cx="1063687" cy="1063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ADCF6D-51E7-493F-B49E-4585C805A73A}">
      <dsp:nvSpPr>
        <dsp:cNvPr id="0" name=""/>
        <dsp:cNvSpPr/>
      </dsp:nvSpPr>
      <dsp:spPr>
        <a:xfrm>
          <a:off x="570059" y="971137"/>
          <a:ext cx="610312" cy="610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75D17-7AF8-40E2-B32B-56F9070ADC66}">
      <dsp:nvSpPr>
        <dsp:cNvPr id="0" name=""/>
        <dsp:cNvSpPr/>
      </dsp:nvSpPr>
      <dsp:spPr>
        <a:xfrm>
          <a:off x="3340" y="2139450"/>
          <a:ext cx="1743750" cy="697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-GR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Ευκαιριες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340" y="2139450"/>
        <a:ext cx="1743750" cy="697499"/>
      </dsp:txXfrm>
    </dsp:sp>
    <dsp:sp modelId="{8EBB0661-F642-4FCF-A304-3EC7C2719B94}">
      <dsp:nvSpPr>
        <dsp:cNvPr id="0" name=""/>
        <dsp:cNvSpPr/>
      </dsp:nvSpPr>
      <dsp:spPr>
        <a:xfrm>
          <a:off x="2392278" y="744450"/>
          <a:ext cx="1063687" cy="1063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73670-3EC5-4C35-9387-37892C23288C}">
      <dsp:nvSpPr>
        <dsp:cNvPr id="0" name=""/>
        <dsp:cNvSpPr/>
      </dsp:nvSpPr>
      <dsp:spPr>
        <a:xfrm>
          <a:off x="2618965" y="971137"/>
          <a:ext cx="610312" cy="610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95637-2CFA-47DA-935E-AE7B99F554D2}">
      <dsp:nvSpPr>
        <dsp:cNvPr id="0" name=""/>
        <dsp:cNvSpPr/>
      </dsp:nvSpPr>
      <dsp:spPr>
        <a:xfrm>
          <a:off x="2052246" y="2139450"/>
          <a:ext cx="1743750" cy="697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-GR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χρηματα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52246" y="2139450"/>
        <a:ext cx="1743750" cy="697499"/>
      </dsp:txXfrm>
    </dsp:sp>
    <dsp:sp modelId="{D108F461-4B4F-4F9E-B3BE-7E3556A044A7}">
      <dsp:nvSpPr>
        <dsp:cNvPr id="0" name=""/>
        <dsp:cNvSpPr/>
      </dsp:nvSpPr>
      <dsp:spPr>
        <a:xfrm>
          <a:off x="4441184" y="744450"/>
          <a:ext cx="1063687" cy="1063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F406A8-3887-4EDA-BF73-F65560171C8D}">
      <dsp:nvSpPr>
        <dsp:cNvPr id="0" name=""/>
        <dsp:cNvSpPr/>
      </dsp:nvSpPr>
      <dsp:spPr>
        <a:xfrm>
          <a:off x="4667871" y="971137"/>
          <a:ext cx="610312" cy="610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D4781F-4803-4964-9A7B-5878F55B4D43}">
      <dsp:nvSpPr>
        <dsp:cNvPr id="0" name=""/>
        <dsp:cNvSpPr/>
      </dsp:nvSpPr>
      <dsp:spPr>
        <a:xfrm>
          <a:off x="4101153" y="2139450"/>
          <a:ext cx="1743750" cy="697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-GR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ικανοποιηση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01153" y="2139450"/>
        <a:ext cx="1743750" cy="697499"/>
      </dsp:txXfrm>
    </dsp:sp>
    <dsp:sp modelId="{9085D19A-0EC5-41E2-B740-5017EDE11E4C}">
      <dsp:nvSpPr>
        <dsp:cNvPr id="0" name=""/>
        <dsp:cNvSpPr/>
      </dsp:nvSpPr>
      <dsp:spPr>
        <a:xfrm>
          <a:off x="6490090" y="744450"/>
          <a:ext cx="1063687" cy="1063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6CB2E3-16E5-43DE-8182-4D602ED47058}">
      <dsp:nvSpPr>
        <dsp:cNvPr id="0" name=""/>
        <dsp:cNvSpPr/>
      </dsp:nvSpPr>
      <dsp:spPr>
        <a:xfrm>
          <a:off x="6716778" y="971137"/>
          <a:ext cx="610312" cy="610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6E4DB-C74C-4B6B-AEFE-2FF9EE291FF9}">
      <dsp:nvSpPr>
        <dsp:cNvPr id="0" name=""/>
        <dsp:cNvSpPr/>
      </dsp:nvSpPr>
      <dsp:spPr>
        <a:xfrm>
          <a:off x="6150059" y="2139450"/>
          <a:ext cx="1743750" cy="697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-GR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αυθεντικοτητα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50059" y="2139450"/>
        <a:ext cx="1743750" cy="697499"/>
      </dsp:txXfrm>
    </dsp:sp>
    <dsp:sp modelId="{25EE28A8-FE84-4100-9CFD-100F2D3BA444}">
      <dsp:nvSpPr>
        <dsp:cNvPr id="0" name=""/>
        <dsp:cNvSpPr/>
      </dsp:nvSpPr>
      <dsp:spPr>
        <a:xfrm>
          <a:off x="8538996" y="744450"/>
          <a:ext cx="1063687" cy="1063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D876DE-FC43-4E84-B45E-2105C3A7977D}">
      <dsp:nvSpPr>
        <dsp:cNvPr id="0" name=""/>
        <dsp:cNvSpPr/>
      </dsp:nvSpPr>
      <dsp:spPr>
        <a:xfrm>
          <a:off x="8765684" y="971137"/>
          <a:ext cx="610312" cy="610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E94BE-EBF5-4332-8A99-F74A61E41B48}">
      <dsp:nvSpPr>
        <dsp:cNvPr id="0" name=""/>
        <dsp:cNvSpPr/>
      </dsp:nvSpPr>
      <dsp:spPr>
        <a:xfrm>
          <a:off x="8198965" y="2139450"/>
          <a:ext cx="1743750" cy="697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-GR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ελεγχοσ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98965" y="2139450"/>
        <a:ext cx="1743750" cy="697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3F517-20E9-B44B-B89E-6CDF2DECA314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019A3-15F3-DD47-9003-18E32EEB8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9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13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14047-F693-E6B6-7678-5CAF36484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70E53F-F2BD-98A3-4DF1-076A727F47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C8D154-8F43-B324-5994-44342C43C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D8040-4371-D5E7-6149-D7FD84FC14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66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30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2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11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6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9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66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99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78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29699-63A2-21B5-A592-8D9DF44E7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DC94D5-55F9-AD98-561F-DF49C827D3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81D289-6E9E-735A-1295-D0FEF5F95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C7B3D-AA52-A497-E08B-8EAC7FA0E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019A3-15F3-DD47-9003-18E32EEB89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25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8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57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3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83619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0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08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2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569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394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9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" name="Rectangle 1047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9" name="Group 1048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50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2526718C-A605-DF35-432F-030ACB56A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6600"/>
              <a:t>Personal Branding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F592225-1B7F-B135-F5B2-7902E9E0C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668" y="4804850"/>
            <a:ext cx="5957248" cy="1086237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spcAft>
                <a:spcPts val="600"/>
              </a:spcAft>
            </a:pPr>
            <a:r>
              <a:rPr lang="el-GR"/>
              <a:t>Μαρίνα Ψιλούτσικου</a:t>
            </a:r>
            <a:r>
              <a:rPr lang="en-US"/>
              <a:t>, PhD</a:t>
            </a:r>
          </a:p>
          <a:p>
            <a:pPr algn="l">
              <a:spcAft>
                <a:spcPts val="600"/>
              </a:spcAft>
            </a:pPr>
            <a:r>
              <a:rPr lang="en-US"/>
              <a:t>mpsilout@aueb.gr</a:t>
            </a:r>
          </a:p>
          <a:p>
            <a:pPr algn="l">
              <a:spcAft>
                <a:spcPts val="600"/>
              </a:spcAft>
            </a:pPr>
            <a:endParaRPr lang="en-US"/>
          </a:p>
        </p:txBody>
      </p:sp>
      <p:pic>
        <p:nvPicPr>
          <p:cNvPr id="1026" name="Picture 2" descr="ΣΕΔ - Σύνδεσμος Επενδυτών και Διαδικτύου">
            <a:extLst>
              <a:ext uri="{FF2B5EF4-FFF2-40B4-BE49-F238E27FC236}">
                <a16:creationId xmlns:a16="http://schemas.microsoft.com/office/drawing/2014/main" id="{69EC6416-5D36-5624-93E5-562D4557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183" y="332960"/>
            <a:ext cx="1576612" cy="85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93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4A7AC-BAB8-FC31-B1AB-AF06E5DE8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EEB5B775-5982-C489-550C-A2537C985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z="3600" dirty="0"/>
              <a:t>3</a:t>
            </a:r>
            <a:r>
              <a:rPr lang="en-US" sz="3600" dirty="0"/>
              <a:t>.</a:t>
            </a:r>
            <a:br>
              <a:rPr lang="en-US" sz="3600" dirty="0"/>
            </a:br>
            <a:br>
              <a:rPr lang="en-US" sz="3600" dirty="0"/>
            </a:br>
            <a:r>
              <a:rPr lang="el-GR" sz="3600" dirty="0"/>
              <a:t>Πήγαινε </a:t>
            </a:r>
            <a:r>
              <a:rPr lang="en-US" sz="3600" dirty="0"/>
              <a:t>LinkedIn </a:t>
            </a:r>
            <a:r>
              <a:rPr lang="el-GR" sz="3600" dirty="0"/>
              <a:t>σου</a:t>
            </a:r>
            <a:r>
              <a:rPr lang="en-US" sz="3600" dirty="0"/>
              <a:t>. </a:t>
            </a:r>
            <a:r>
              <a:rPr lang="el-GR" sz="3600" dirty="0"/>
              <a:t>Για πόσους από τους συνειρμούς έχεις δώσει πληροφορίες/αποδείξεις;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589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EBF1DD-17B2-4A7F-E72F-B291B974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10862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cap="all" dirty="0"/>
              <a:t>Tip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17226-8260-4913-1F15-BBAEFFDE4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3014" y="2961860"/>
            <a:ext cx="7615099" cy="155208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err="1"/>
              <a:t>Ξέχν</a:t>
            </a:r>
            <a:r>
              <a:rPr lang="en-US" sz="2800" dirty="0"/>
              <a:t>α </a:t>
            </a:r>
            <a:r>
              <a:rPr lang="en-US" sz="2800" dirty="0" err="1"/>
              <a:t>το</a:t>
            </a:r>
            <a:r>
              <a:rPr lang="en-US" sz="2800" dirty="0"/>
              <a:t> «π</a:t>
            </a:r>
            <a:r>
              <a:rPr lang="en-US" sz="2800" dirty="0" err="1"/>
              <a:t>ώς</a:t>
            </a:r>
            <a:r>
              <a:rPr lang="en-US" sz="2800" dirty="0"/>
              <a:t> </a:t>
            </a:r>
            <a:r>
              <a:rPr lang="en-US" sz="2800" dirty="0" err="1"/>
              <a:t>ν</a:t>
            </a:r>
            <a:r>
              <a:rPr lang="en-US" sz="2800" dirty="0"/>
              <a:t>α </a:t>
            </a:r>
            <a:r>
              <a:rPr lang="en-US" sz="2800" dirty="0" err="1"/>
              <a:t>δείχνω</a:t>
            </a:r>
            <a:r>
              <a:rPr lang="en-US" sz="2800" dirty="0"/>
              <a:t>;». </a:t>
            </a:r>
            <a:r>
              <a:rPr lang="en-US" sz="2800" dirty="0" err="1"/>
              <a:t>Το</a:t>
            </a:r>
            <a:r>
              <a:rPr lang="en-US" sz="2800" dirty="0"/>
              <a:t> </a:t>
            </a:r>
            <a:r>
              <a:rPr lang="en-US" sz="2800" dirty="0" err="1"/>
              <a:t>ζήτημ</a:t>
            </a:r>
            <a:r>
              <a:rPr lang="en-US" sz="2800" dirty="0"/>
              <a:t>α </a:t>
            </a:r>
            <a:r>
              <a:rPr lang="en-US" sz="2800" dirty="0" err="1"/>
              <a:t>είν</a:t>
            </a:r>
            <a:r>
              <a:rPr lang="en-US" sz="2800" dirty="0"/>
              <a:t>α</a:t>
            </a:r>
            <a:r>
              <a:rPr lang="en-US" sz="2800" dirty="0" err="1"/>
              <a:t>ι</a:t>
            </a:r>
            <a:r>
              <a:rPr lang="en-US" sz="2800" dirty="0"/>
              <a:t> </a:t>
            </a:r>
            <a:r>
              <a:rPr lang="en-US" sz="2800" dirty="0" err="1"/>
              <a:t>ν</a:t>
            </a:r>
            <a:r>
              <a:rPr lang="en-US" sz="2800" dirty="0"/>
              <a:t>α </a:t>
            </a:r>
            <a:r>
              <a:rPr lang="en-US" sz="2800" dirty="0" err="1"/>
              <a:t>είσ</a:t>
            </a:r>
            <a:r>
              <a:rPr lang="en-US" sz="2800" dirty="0"/>
              <a:t>α</a:t>
            </a:r>
            <a:r>
              <a:rPr lang="en-US" sz="2800" dirty="0" err="1"/>
              <a:t>ι</a:t>
            </a:r>
            <a:r>
              <a:rPr lang="en-US" sz="2800" dirty="0"/>
              <a:t>! </a:t>
            </a:r>
            <a:r>
              <a:rPr lang="en-US" sz="2800" dirty="0" err="1"/>
              <a:t>Άμ</a:t>
            </a:r>
            <a:r>
              <a:rPr lang="en-US" sz="2800" dirty="0"/>
              <a:t>α </a:t>
            </a:r>
            <a:r>
              <a:rPr lang="en-US" sz="2800" dirty="0" err="1"/>
              <a:t>είσ</a:t>
            </a:r>
            <a:r>
              <a:rPr lang="en-US" sz="2800" dirty="0"/>
              <a:t>α</a:t>
            </a:r>
            <a:r>
              <a:rPr lang="en-US" sz="2800" dirty="0" err="1"/>
              <a:t>ι</a:t>
            </a:r>
            <a:r>
              <a:rPr lang="en-US" sz="2800" dirty="0"/>
              <a:t>, </a:t>
            </a:r>
            <a:r>
              <a:rPr lang="en-US" sz="2800" dirty="0" err="1"/>
              <a:t>δείχνεις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09227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F72AC8-0B4A-D73B-1391-ABE458B2A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757C036-BC72-C075-0925-570E319E0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0BDD5D4-878B-7BA0-F3CD-781F1494F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641295FE-84AE-9A5B-3B0E-6D84201B19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47C2381-74F9-E4FB-CA81-5D67F75AE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9B27BE-6F8E-2E6C-D5AE-1DF7450EA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E333A307-A06E-F901-EDBF-931C06F0F5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871C0835-03FE-0A14-A5A0-52648799B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80B3CF2-8ED0-E244-6B55-63BBFA59D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10862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cap="all" dirty="0"/>
              <a:t>Tip </a:t>
            </a:r>
            <a:r>
              <a:rPr lang="el-GR" sz="6600" cap="all" dirty="0"/>
              <a:t>2</a:t>
            </a:r>
            <a:endParaRPr lang="en-US" sz="6600" cap="al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E9B8E-8E90-B813-4EEF-716335ACE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3014" y="2961860"/>
            <a:ext cx="7615099" cy="155208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2800" dirty="0"/>
              <a:t>Μην περιμένεις να κάνουν οι άλλοι την πρώτη κίνηση. Να την κάνεις εσύ. Δική σου είναι η καριέρα.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7178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8" name="Group 2077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079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081" name="Rectangle 2080">
            <a:extLst>
              <a:ext uri="{FF2B5EF4-FFF2-40B4-BE49-F238E27FC236}">
                <a16:creationId xmlns:a16="http://schemas.microsoft.com/office/drawing/2014/main" id="{CB73C468-D875-4A8E-A540-E43BF8232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C80314-523C-2546-6E93-93DA0A04C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1885" y="634028"/>
            <a:ext cx="4798243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4000" dirty="0"/>
              <a:t>Μαρίνα Ψιλούτσικου</a:t>
            </a:r>
            <a:br>
              <a:rPr lang="en-US" sz="4000" dirty="0"/>
            </a:br>
            <a:r>
              <a:rPr lang="en-US" sz="4000" dirty="0" err="1"/>
              <a:t>mpsilout@aueb.gr</a:t>
            </a:r>
            <a:endParaRPr lang="en-US" sz="4000" dirty="0"/>
          </a:p>
        </p:txBody>
      </p:sp>
      <p:sp>
        <p:nvSpPr>
          <p:cNvPr id="2082" name="Freeform 6">
            <a:extLst>
              <a:ext uri="{FF2B5EF4-FFF2-40B4-BE49-F238E27FC236}">
                <a16:creationId xmlns:a16="http://schemas.microsoft.com/office/drawing/2014/main" id="{B4734F2F-19FC-4D35-9BDE-5CEAD57D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27878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3" name="Freeform 6">
            <a:extLst>
              <a:ext uri="{FF2B5EF4-FFF2-40B4-BE49-F238E27FC236}">
                <a16:creationId xmlns:a16="http://schemas.microsoft.com/office/drawing/2014/main" id="{D97A8A26-FD96-4968-A34A-727382AC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817202-838A-D03D-C5DC-70B08D6E01D1}"/>
              </a:ext>
            </a:extLst>
          </p:cNvPr>
          <p:cNvSpPr txBox="1"/>
          <p:nvPr/>
        </p:nvSpPr>
        <p:spPr>
          <a:xfrm>
            <a:off x="1739564" y="2948713"/>
            <a:ext cx="28344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/>
              <a:t>Ευχαριστώ!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8367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C4B8-2879-4913-72C3-F778AC7DB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Ορισμοί … και άλλα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C415-47FD-9606-0659-9AD82A063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Personal Brand </a:t>
            </a:r>
            <a:r>
              <a:rPr lang="el-GR" sz="3200" dirty="0"/>
              <a:t>είναι η φήμη που </a:t>
            </a:r>
            <a:r>
              <a:rPr lang="el-GR" sz="3200" i="1" dirty="0"/>
              <a:t>επιλέγεις</a:t>
            </a:r>
            <a:r>
              <a:rPr lang="el-GR" sz="3200" dirty="0"/>
              <a:t> συνειδητά.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Personal branding </a:t>
            </a:r>
            <a:r>
              <a:rPr lang="el-GR" sz="3200" dirty="0"/>
              <a:t>ε</a:t>
            </a:r>
            <a:r>
              <a:rPr lang="en-US" sz="3200" dirty="0" err="1"/>
              <a:t>ί</a:t>
            </a:r>
            <a:r>
              <a:rPr lang="el-GR" sz="3200" dirty="0"/>
              <a:t>ναι η διαδικασία για να χτίσεις και να </a:t>
            </a:r>
            <a:r>
              <a:rPr lang="el-GR" sz="3200" dirty="0" err="1"/>
              <a:t>επικοινων</a:t>
            </a:r>
            <a:r>
              <a:rPr lang="en-US" sz="3200" dirty="0" err="1"/>
              <a:t>ή</a:t>
            </a:r>
            <a:r>
              <a:rPr lang="el-GR" sz="3200" dirty="0"/>
              <a:t>σεις το </a:t>
            </a:r>
            <a:r>
              <a:rPr lang="en-US" sz="3200" dirty="0"/>
              <a:t>brand. </a:t>
            </a:r>
            <a:endParaRPr lang="el-GR" sz="3200" dirty="0"/>
          </a:p>
          <a:p>
            <a:pPr marL="0" indent="0">
              <a:buNone/>
            </a:pPr>
            <a:endParaRPr lang="el-GR" sz="3200" dirty="0"/>
          </a:p>
          <a:p>
            <a:pPr marL="0" indent="0">
              <a:buNone/>
            </a:pPr>
            <a:r>
              <a:rPr lang="el-GR" sz="3200" dirty="0" err="1"/>
              <a:t>Μηχανισμ</a:t>
            </a:r>
            <a:r>
              <a:rPr lang="en-US" sz="3200" dirty="0" err="1"/>
              <a:t>ό</a:t>
            </a:r>
            <a:r>
              <a:rPr lang="el-GR" sz="3200" dirty="0"/>
              <a:t>ς λειτουργίας (</a:t>
            </a:r>
            <a:r>
              <a:rPr lang="en-US" sz="3200" dirty="0"/>
              <a:t>TRA): </a:t>
            </a:r>
            <a:r>
              <a:rPr lang="el-GR" sz="3200" dirty="0"/>
              <a:t>Οι συνειρμοί διαμορφώνουν στάσεις και οι στάσεις διαμορφώνουν συμπεριφορές.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4373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9F9A6-38E6-1274-2CA0-F349886C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el-GR" dirty="0"/>
              <a:t>Σε τι </a:t>
            </a:r>
            <a:r>
              <a:rPr lang="el-GR" dirty="0" err="1"/>
              <a:t>χρει</a:t>
            </a:r>
            <a:r>
              <a:rPr lang="en-US" dirty="0" err="1"/>
              <a:t>ά</a:t>
            </a:r>
            <a:r>
              <a:rPr lang="el-GR" dirty="0" err="1"/>
              <a:t>ζεται</a:t>
            </a:r>
            <a:r>
              <a:rPr lang="el-GR" dirty="0"/>
              <a:t>;</a:t>
            </a:r>
            <a:r>
              <a:rPr lang="en-US" dirty="0"/>
              <a:t>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6A725C-35F9-5935-EDEA-47F6582621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383105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9180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FD5C-556B-4C74-FC22-A5D40159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χτίζεται;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29F22-D8B9-90C3-6928-26D81F50D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8813"/>
            <a:ext cx="9601200" cy="3938587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Μάθε ποιος/α είσαι. </a:t>
            </a:r>
          </a:p>
          <a:p>
            <a:pPr lvl="1"/>
            <a:r>
              <a:rPr lang="el-GR" dirty="0"/>
              <a:t>Διαθέσιμοι πόροι: τι έχεις και τι μπορείς να αποκτήσεις</a:t>
            </a:r>
          </a:p>
          <a:p>
            <a:pPr lvl="1"/>
            <a:r>
              <a:rPr lang="el-GR" dirty="0"/>
              <a:t>Αξίες: τι είναι σημαντικό για σένα/τι σου βγαίνει φυσικά</a:t>
            </a:r>
          </a:p>
          <a:p>
            <a:pPr lvl="1"/>
            <a:r>
              <a:rPr lang="el-GR" dirty="0"/>
              <a:t>Συνδύασέ τα για να δημιουργήσεις αξία</a:t>
            </a:r>
            <a:endParaRPr lang="en-US" dirty="0"/>
          </a:p>
          <a:p>
            <a:r>
              <a:rPr lang="el-GR" dirty="0"/>
              <a:t>Μ</a:t>
            </a:r>
            <a:r>
              <a:rPr lang="en-US" dirty="0" err="1"/>
              <a:t>ά</a:t>
            </a:r>
            <a:r>
              <a:rPr lang="el-GR" dirty="0"/>
              <a:t>θε τι υπάρχει εκεί έξω.</a:t>
            </a:r>
          </a:p>
          <a:p>
            <a:pPr lvl="1"/>
            <a:r>
              <a:rPr lang="el-GR" dirty="0"/>
              <a:t>Ζήτηση: ποιος μπορεί να θέλει την αξία που δημιουργείς και γιατί;</a:t>
            </a:r>
          </a:p>
          <a:p>
            <a:pPr lvl="1"/>
            <a:r>
              <a:rPr lang="el-GR" dirty="0"/>
              <a:t>Ανταγωνισμός: ποιος μπορεί να ανταγωνιστεί την αξία που δημιουργείς και πώς;</a:t>
            </a:r>
          </a:p>
          <a:p>
            <a:r>
              <a:rPr lang="el-GR" dirty="0"/>
              <a:t>Αποφάσισε πολύ συγκεκριμένα τι αξίας προσφέρεις και σε ποιον και δώσε της όνομα που να καταλαβαίνει το κοινό που απευθύνεσαι. Και να το καταλαβαίνεις κι εσύ. </a:t>
            </a:r>
          </a:p>
          <a:p>
            <a:r>
              <a:rPr lang="el-GR" dirty="0"/>
              <a:t>Μην ξεχάσεις ποτέ τη λειτουργική αξία. Αν δεν είναι ικανή, είναι ΠΑΝΤΑ αναγκαία συνθήκη.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61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F702FE-1F1A-D05D-B46D-91D1BC926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436704A-03BC-6D3C-8149-20DACA89D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0BEA0-74EE-ED24-EA9C-8C3C4668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9174" y="1438686"/>
            <a:ext cx="3720576" cy="139077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z="4000" dirty="0"/>
              <a:t>Θα το έλεγες αποτυχημένο</a:t>
            </a:r>
            <a:r>
              <a:rPr lang="en-US" sz="4000" dirty="0"/>
              <a:t>?</a:t>
            </a: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BED5D90E-BB50-45C9-E931-7897FA4181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A9BF787-0B8B-B1F1-54CB-3A01F5962B64}"/>
              </a:ext>
            </a:extLst>
          </p:cNvPr>
          <p:cNvSpPr txBox="1">
            <a:spLocks/>
          </p:cNvSpPr>
          <p:nvPr/>
        </p:nvSpPr>
        <p:spPr>
          <a:xfrm>
            <a:off x="8471424" y="3333148"/>
            <a:ext cx="3720576" cy="1390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dirty="0"/>
              <a:t>Ξεκίνησε ως αποτυχία!</a:t>
            </a:r>
            <a:endParaRPr lang="en-US" sz="4000" dirty="0"/>
          </a:p>
        </p:txBody>
      </p:sp>
      <p:pic>
        <p:nvPicPr>
          <p:cNvPr id="3" name="Content Placeholder 6">
            <a:extLst>
              <a:ext uri="{FF2B5EF4-FFF2-40B4-BE49-F238E27FC236}">
                <a16:creationId xmlns:a16="http://schemas.microsoft.com/office/drawing/2014/main" id="{95866A40-456E-5A8B-1E9A-92F450F00D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4916" r="12930" b="2"/>
          <a:stretch/>
        </p:blipFill>
        <p:spPr>
          <a:xfrm>
            <a:off x="1" y="376518"/>
            <a:ext cx="6659592" cy="59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8129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A61E7-0FA1-645C-2C19-268ECB0E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</a:t>
            </a:r>
            <a:r>
              <a:rPr lang="el-GR" dirty="0" err="1"/>
              <a:t>επικοινωνείται</a:t>
            </a:r>
            <a:r>
              <a:rPr lang="el-GR" dirty="0"/>
              <a:t>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6766B-B631-0837-DFE8-75CD44AA2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συγκεκριμένη στόχευση.</a:t>
            </a:r>
          </a:p>
          <a:p>
            <a:r>
              <a:rPr lang="el-GR" dirty="0"/>
              <a:t>Με απαράβατη συνέπεια και συνοχή.</a:t>
            </a:r>
          </a:p>
          <a:p>
            <a:r>
              <a:rPr lang="el-GR" dirty="0"/>
              <a:t>Με όλους τους τρόπους/μέσα. </a:t>
            </a:r>
          </a:p>
          <a:p>
            <a:r>
              <a:rPr lang="el-GR" dirty="0"/>
              <a:t>Ξεκάθαρα και σαφώς.</a:t>
            </a:r>
          </a:p>
          <a:p>
            <a:endParaRPr lang="el-GR" dirty="0"/>
          </a:p>
          <a:p>
            <a:r>
              <a:rPr lang="el-GR" dirty="0"/>
              <a:t>Οι ιστορίες βοηθάνε. Για να κάνουν ήρωα τον πελάτη, όχι τον επαγγελματία.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6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036152-32A2-6E94-AD3E-66261196E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el-GR" sz="5400" i="1" cap="none" dirty="0"/>
              <a:t>Ας μιλήσουμε για το </a:t>
            </a:r>
            <a:r>
              <a:rPr lang="en-US" sz="5400" i="1" cap="none" dirty="0"/>
              <a:t>brand </a:t>
            </a:r>
            <a:r>
              <a:rPr lang="el-GR" sz="5400" i="1" cap="none" dirty="0"/>
              <a:t>σου</a:t>
            </a:r>
            <a:endParaRPr lang="en-US" sz="5400" i="1" cap="none" dirty="0"/>
          </a:p>
        </p:txBody>
      </p:sp>
      <p:pic>
        <p:nvPicPr>
          <p:cNvPr id="10" name="Graphic 9" descr="Chat">
            <a:extLst>
              <a:ext uri="{FF2B5EF4-FFF2-40B4-BE49-F238E27FC236}">
                <a16:creationId xmlns:a16="http://schemas.microsoft.com/office/drawing/2014/main" id="{BA2D95E5-26D3-001B-A93E-C5373052D0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73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C0FFE042-85EC-E967-2D94-2860AEAA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/>
              <a:t>1.</a:t>
            </a:r>
            <a:br>
              <a:rPr lang="en-US" sz="3600" dirty="0"/>
            </a:br>
            <a:br>
              <a:rPr lang="en-US" sz="3600" dirty="0"/>
            </a:br>
            <a:r>
              <a:rPr lang="el-GR" sz="3600" dirty="0"/>
              <a:t>Γράψε συγκεκριμένους συνειρμούς που θα ήθελες να κάνουν οι άλλοι για σένα.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0433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391AF4-27C4-3E13-9358-9F76B7450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AC1FAC77-8DF0-0948-19EE-E81C5044A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1BF2126D-3D97-F9BA-210F-067C44119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A37D049-979E-B2ED-211C-6E8BDC9F2A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77AB94C-4B51-4BFE-A98C-2B5D535A9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0ED1B8B-EBD3-6FDC-642A-6CFA898E9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C23FACA8-FEBE-1709-B93F-B97EF2336A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3A39985F-BF67-4891-4533-AA9884FFE0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E69F1CC7-7E26-5EB8-C110-54E4EC18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669" y="1480930"/>
            <a:ext cx="8447964" cy="325432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l-GR" sz="3600" dirty="0"/>
              <a:t>2</a:t>
            </a:r>
            <a:r>
              <a:rPr lang="en-US" sz="3600" dirty="0"/>
              <a:t>.</a:t>
            </a:r>
            <a:br>
              <a:rPr lang="en-US" sz="3600" dirty="0"/>
            </a:br>
            <a:br>
              <a:rPr lang="en-US" sz="3600" dirty="0"/>
            </a:br>
            <a:r>
              <a:rPr lang="el-GR" sz="3600" dirty="0"/>
              <a:t>Βρες κάτι μέσα στην τελευταία εβδομάδα που να έκανες για να σχετιστείς με αυτούς τους συνειρμούς. </a:t>
            </a:r>
            <a:br>
              <a:rPr lang="el-GR" sz="3600" dirty="0"/>
            </a:br>
            <a:br>
              <a:rPr lang="el-GR" sz="3600" dirty="0"/>
            </a:br>
            <a:r>
              <a:rPr lang="el-GR" sz="3600" dirty="0"/>
              <a:t>Υπάρχει κάτι που έκανες και δείχνει κάτι διαφορετικό;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461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422</TotalTime>
  <Words>374</Words>
  <Application>Microsoft Macintosh PowerPoint</Application>
  <PresentationFormat>Widescreen</PresentationFormat>
  <Paragraphs>55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Franklin Gothic Book</vt:lpstr>
      <vt:lpstr>Crop</vt:lpstr>
      <vt:lpstr>Personal Branding</vt:lpstr>
      <vt:lpstr>Ορισμοί … και άλλα</vt:lpstr>
      <vt:lpstr>Σε τι χρειάζεται; </vt:lpstr>
      <vt:lpstr>Πώς χτίζεται;</vt:lpstr>
      <vt:lpstr>Θα το έλεγες αποτυχημένο?</vt:lpstr>
      <vt:lpstr>Πώς επικοινωνείται;</vt:lpstr>
      <vt:lpstr>Ας μιλήσουμε για το brand σου</vt:lpstr>
      <vt:lpstr>1.  Γράψε συγκεκριμένους συνειρμούς που θα ήθελες να κάνουν οι άλλοι για σένα.  </vt:lpstr>
      <vt:lpstr>2.  Βρες κάτι μέσα στην τελευταία εβδομάδα που να έκανες για να σχετιστείς με αυτούς τους συνειρμούς.   Υπάρχει κάτι που έκανες και δείχνει κάτι διαφορετικό;</vt:lpstr>
      <vt:lpstr>3.  Πήγαινε LinkedIn σου. Για πόσους από τους συνειρμούς έχεις δώσει πληροφορίες/αποδείξεις;</vt:lpstr>
      <vt:lpstr>Tip 1</vt:lpstr>
      <vt:lpstr>Tip 2</vt:lpstr>
      <vt:lpstr>Μαρίνα Ψιλούτσικου mpsilout@aueb.gr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MARINA PSILOYTSIKOY</dc:creator>
  <cp:lastModifiedBy>MARINA PSILOUTSIKOU</cp:lastModifiedBy>
  <cp:revision>39</cp:revision>
  <dcterms:created xsi:type="dcterms:W3CDTF">2025-05-04T14:29:47Z</dcterms:created>
  <dcterms:modified xsi:type="dcterms:W3CDTF">2026-05-29T16:33:58Z</dcterms:modified>
</cp:coreProperties>
</file>